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83931"/>
  </p:normalViewPr>
  <p:slideViewPr>
    <p:cSldViewPr snapToGrid="0">
      <p:cViewPr varScale="1">
        <p:scale>
          <a:sx n="93" d="100"/>
          <a:sy n="93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1D14-052D-BE40-A656-AF2CAF0989EE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A9ED-2951-F54C-ACB4-F8B16174B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Hello! And welcome back to a brand new school year.  My name is Miss Duncan and I am the title 1 teacher here at Richland.  Richland is a target assist title 1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Distribute</a:t>
            </a:r>
            <a:r>
              <a:rPr lang="en-US" baseline="0" dirty="0"/>
              <a:t> the school’s Parental and Family Engagement Plan (the Parent and Family Engagement Section of the CIP).</a:t>
            </a:r>
          </a:p>
          <a:p>
            <a:pPr>
              <a:buFontTx/>
              <a:buNone/>
            </a:pPr>
            <a:endParaRPr lang="en-US" baseline="0" dirty="0"/>
          </a:p>
          <a:p>
            <a:pPr>
              <a:buFontTx/>
              <a:buNone/>
            </a:pPr>
            <a:r>
              <a:rPr lang="en-US" baseline="0" dirty="0"/>
              <a:t>Discuss:</a:t>
            </a:r>
          </a:p>
          <a:p>
            <a:pPr>
              <a:buFontTx/>
              <a:buNone/>
            </a:pPr>
            <a:r>
              <a:rPr lang="en-US" baseline="0" dirty="0"/>
              <a:t>-   The school’s parent and family engagement plan is a part of the CIP, designed to work with the other parts in increasing student achievement.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School section- required 6 components:</a:t>
            </a:r>
          </a:p>
          <a:p>
            <a:pPr>
              <a:buFontTx/>
              <a:buChar char="-"/>
            </a:pPr>
            <a:r>
              <a:rPr lang="en-US" b="1" u="none" baseline="0" dirty="0"/>
              <a:t>1. Provide high-quality curriculum and instruction.</a:t>
            </a:r>
          </a:p>
          <a:p>
            <a:pPr>
              <a:buFontTx/>
              <a:buChar char="-"/>
            </a:pPr>
            <a:r>
              <a:rPr lang="en-US" b="1" u="none" baseline="0" dirty="0"/>
              <a:t>2. Hold parent-teacher conferences.</a:t>
            </a:r>
          </a:p>
          <a:p>
            <a:pPr>
              <a:buFontTx/>
              <a:buChar char="-"/>
            </a:pPr>
            <a:r>
              <a:rPr lang="en-US" b="1" u="none" baseline="0" dirty="0"/>
              <a:t>3. Provide parents with reports on their child’s progress.</a:t>
            </a:r>
          </a:p>
          <a:p>
            <a:pPr>
              <a:buFontTx/>
              <a:buChar char="-"/>
            </a:pPr>
            <a:r>
              <a:rPr lang="en-US" b="1" u="none" baseline="0" dirty="0"/>
              <a:t>4. Provide parents reasonable access to staff.</a:t>
            </a:r>
          </a:p>
          <a:p>
            <a:pPr>
              <a:buFontTx/>
              <a:buChar char="-"/>
            </a:pPr>
            <a:r>
              <a:rPr lang="en-US" b="1" u="none" baseline="0" dirty="0"/>
              <a:t>5. Provide parents opportunities to volunteer.</a:t>
            </a:r>
          </a:p>
          <a:p>
            <a:pPr>
              <a:buFontTx/>
              <a:buChar char="-"/>
            </a:pPr>
            <a:r>
              <a:rPr lang="en-US" b="1" u="none" baseline="0" dirty="0"/>
              <a:t>6. Ensure regular two-way meaningful communication between family members and staff, in a language family members can understand.</a:t>
            </a:r>
          </a:p>
          <a:p>
            <a:pPr>
              <a:buFontTx/>
              <a:buChar char="-"/>
            </a:pPr>
            <a:endParaRPr lang="en-US" u="none" baseline="0" dirty="0"/>
          </a:p>
          <a:p>
            <a:pPr>
              <a:buFontTx/>
              <a:buChar char="-"/>
            </a:pPr>
            <a:endParaRPr lang="en-US" u="none" baseline="0" dirty="0"/>
          </a:p>
          <a:p>
            <a:pPr>
              <a:buFontTx/>
              <a:buNone/>
            </a:pPr>
            <a:r>
              <a:rPr lang="en-US" u="sng" baseline="0" dirty="0"/>
              <a:t>Important</a:t>
            </a:r>
            <a:r>
              <a:rPr lang="en-US" u="none" baseline="0" dirty="0"/>
              <a:t>:  Parents should leave the meeting being able to answer the following question:  </a:t>
            </a:r>
            <a:r>
              <a:rPr lang="en-US" b="1" u="none" baseline="0" dirty="0"/>
              <a:t>What is the School-Parent Compact, and do you know how you can be involved in developing or revising the compact?  </a:t>
            </a:r>
            <a:r>
              <a:rPr lang="en-US" b="0" u="none" baseline="0" dirty="0"/>
              <a:t>(Parents should be able to discuss the process that is in place for their involvement in the development/revision of the School-Parent Compact.)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7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  <a:p>
            <a:r>
              <a:rPr lang="en-US" dirty="0"/>
              <a:t>They must be </a:t>
            </a:r>
          </a:p>
          <a:p>
            <a:pPr>
              <a:buFontTx/>
              <a:buChar char="-"/>
            </a:pPr>
            <a:r>
              <a:rPr lang="en-US" baseline="0" dirty="0"/>
              <a:t>   The annual evaluation of the Parent and Family Engagement plan is an ESSA requirement.</a:t>
            </a:r>
          </a:p>
          <a:p>
            <a:pPr>
              <a:buFontTx/>
              <a:buChar char="-"/>
            </a:pPr>
            <a:r>
              <a:rPr lang="en-US" baseline="0" dirty="0"/>
              <a:t>  the purpose of the evaluation is to ultimately improve the academic quality of the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the…each title 1 school must hold an annual meeting of title 1 parents for the purpose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10 key topics that I want you to walk away knowing more information about, they include...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Richland is apart of the targeted assistance program, funds are used to provide services to students who meet eligibility as having the greatest need for special assistance.  </a:t>
            </a:r>
          </a:p>
          <a:p>
            <a:endParaRPr lang="en-US" dirty="0"/>
          </a:p>
          <a:p>
            <a:r>
              <a:rPr lang="en-US" dirty="0"/>
              <a:t>These funds generally pay for things such as staff salaries, teaching materials (such as books, software, workbooks, and supplies).  Items that are necessary to implement the Title 1 program, professional development activities, as well as parent involvement activities.  </a:t>
            </a:r>
          </a:p>
          <a:p>
            <a:endParaRPr lang="en-US" dirty="0"/>
          </a:p>
          <a:p>
            <a:r>
              <a:rPr lang="en-US" dirty="0"/>
              <a:t>Students who meet eligibility are students who are the most at risk of not meeting the state’s academic standards on the basis of various, educational objective criteria.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	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  Being</a:t>
            </a:r>
            <a:r>
              <a:rPr lang="en-US" baseline="0" dirty="0"/>
              <a:t> a Title I school means more money to help students who are struggling in school by providing various resources to help students become more successful academically. 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Title I programs can offer:</a:t>
            </a:r>
            <a:endParaRPr lang="en-US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Additional teachers and/or tutors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Opportunities for professional development for school staff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Extra time for teaching Title I students the skills they need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A variety of supplementary teaching methods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Additional teaching materials which supplement a student’s regular instruction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A variety of opportunities for parents and families to stay informed and be involved and engaged with the school in supporting their child’s educational experience</a:t>
            </a:r>
            <a:endParaRPr lang="en-US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br>
              <a:rPr lang="en-US" dirty="0"/>
            </a:br>
            <a:endParaRPr lang="en-US" baseline="0" dirty="0"/>
          </a:p>
          <a:p>
            <a:r>
              <a:rPr lang="en-US" baseline="0" dirty="0"/>
              <a:t>-  Explain that </a:t>
            </a:r>
            <a:r>
              <a:rPr lang="en-US" u="sng" baseline="0" dirty="0"/>
              <a:t>a big part of Title I means parents’ rights, by law, to be involved in decisions made at the school level and at the LEA level</a:t>
            </a:r>
            <a:r>
              <a:rPr lang="en-US" baseline="0" dirty="0"/>
              <a:t>. (This will be discussed throughout the meeting.)</a:t>
            </a:r>
          </a:p>
          <a:p>
            <a:r>
              <a:rPr lang="en-US" baseline="0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Discuss:	</a:t>
            </a:r>
          </a:p>
          <a:p>
            <a:pPr marL="171450" indent="-171450">
              <a:buFontTx/>
              <a:buChar char="-"/>
            </a:pPr>
            <a:r>
              <a:rPr lang="en-US" dirty="0"/>
              <a:t>LEA means Local Educational Agencies</a:t>
            </a:r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="0" baseline="0" dirty="0">
                <a:solidFill>
                  <a:schemeClr val="accent5">
                    <a:lumMod val="50000"/>
                  </a:schemeClr>
                </a:solidFill>
              </a:rPr>
              <a:t>there is a committee (LEA Advisory Committee) that makes decisions on funds reserved and on funds allocated to the Title I schools.</a:t>
            </a:r>
          </a:p>
          <a:p>
            <a:pPr>
              <a:buFontTx/>
              <a:buChar char="-"/>
            </a:pPr>
            <a:r>
              <a:rPr lang="en-US" b="0" baseline="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b="0" u="sng" baseline="0" dirty="0">
                <a:solidFill>
                  <a:schemeClr val="accent5">
                    <a:lumMod val="50000"/>
                  </a:schemeClr>
                </a:solidFill>
              </a:rPr>
              <a:t>Title I parents have the right, by law, to be involved in decisions on how the 1% set-aside is spent (both at the LEA and at their school)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supplemental educational services as applicable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at Richland we look at our students' data at least once a month.  We also meet once a month to discuss students who are struggling </a:t>
            </a:r>
            <a:r>
              <a:rPr lang="en-US" dirty="0" err="1"/>
              <a:t>accademically</a:t>
            </a:r>
            <a:r>
              <a:rPr lang="en-US" dirty="0"/>
              <a:t> and we talk about different ways we can address these needs and concerns.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A9ED-2951-F54C-ACB4-F8B16174B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2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7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88" r:id="rId5"/>
    <p:sldLayoutId id="2147483689" r:id="rId6"/>
    <p:sldLayoutId id="2147483695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mailto:mtduncan@auburnschools.or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47BEDD44-2AA1-2407-FD83-4EA955DC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730"/>
          <a:stretch/>
        </p:blipFill>
        <p:spPr>
          <a:xfrm>
            <a:off x="20" y="16850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85B50-0829-F49A-8A1F-A51D48F35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891" y="3597495"/>
            <a:ext cx="5480270" cy="1736958"/>
          </a:xfrm>
        </p:spPr>
        <p:txBody>
          <a:bodyPr anchor="b">
            <a:normAutofit fontScale="90000"/>
          </a:bodyPr>
          <a:lstStyle/>
          <a:p>
            <a:br>
              <a:rPr lang="en-US" sz="2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3600" b="1" u="sng" dirty="0">
                <a:solidFill>
                  <a:schemeClr val="tx1"/>
                </a:solidFill>
                <a:latin typeface="Aptos Display" panose="020B0004020202020204" pitchFamily="34" charset="0"/>
              </a:rPr>
              <a:t>Welcome to the Annual Title 1 Meeting for Parents</a:t>
            </a:r>
            <a:br>
              <a:rPr lang="en-US" sz="2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br>
              <a:rPr lang="en-US" sz="2800" dirty="0"/>
            </a:br>
            <a:br>
              <a:rPr lang="en-US" sz="28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38607-A70F-9BF2-4DEA-95BB8321A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235670"/>
            <a:ext cx="3957144" cy="135677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MYkia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duncan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RES Title I Teacher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Richland is a Target Assist Title I School</a:t>
            </a:r>
            <a:endParaRPr lang="en-US" sz="2000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EED3839F-1ADD-A740-248D-C7FA22EF5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1"/>
    </mc:Choice>
    <mc:Fallback xmlns="">
      <p:transition spd="slow" advTm="17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0781-FD8C-3968-A444-4AD3ADE8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What is a CIP?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E5B9-38EE-7E16-2ED8-6EE6FBBB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CIP is your school’s Continuous Improvement Plan and includes:</a:t>
            </a:r>
          </a:p>
          <a:p>
            <a:pPr lvl="1"/>
            <a:r>
              <a:rPr lang="en-US" sz="1800" dirty="0"/>
              <a:t>A Needs Assessment and Summary of Data</a:t>
            </a:r>
          </a:p>
          <a:p>
            <a:pPr lvl="1"/>
            <a:r>
              <a:rPr lang="en-US" sz="1800" dirty="0"/>
              <a:t>Goals and Strategies to Address Academic Needs of Students</a:t>
            </a:r>
          </a:p>
          <a:p>
            <a:pPr lvl="1"/>
            <a:r>
              <a:rPr lang="en-US" sz="1800" dirty="0"/>
              <a:t>Professional Development Needs</a:t>
            </a:r>
          </a:p>
          <a:p>
            <a:pPr lvl="1"/>
            <a:r>
              <a:rPr lang="en-US" sz="1800" dirty="0"/>
              <a:t>Coordination of Resources/Comprehensive Budget</a:t>
            </a:r>
          </a:p>
          <a:p>
            <a:pPr lvl="1"/>
            <a:r>
              <a:rPr lang="en-US" sz="1800" dirty="0"/>
              <a:t>The School’s Parent and Family Engagement policy.</a:t>
            </a:r>
          </a:p>
          <a:p>
            <a:pPr lvl="1">
              <a:buNone/>
            </a:pPr>
            <a:endParaRPr lang="en-US" sz="500" dirty="0"/>
          </a:p>
          <a:p>
            <a:r>
              <a:rPr lang="en-US" sz="2200" dirty="0"/>
              <a:t>You, as Title I parents, have the right to be involved in the development of this plan.</a:t>
            </a:r>
          </a:p>
        </p:txBody>
      </p:sp>
      <p:pic>
        <p:nvPicPr>
          <p:cNvPr id="15" name="Audio 14">
            <a:extLst>
              <a:ext uri="{FF2B5EF4-FFF2-40B4-BE49-F238E27FC236}">
                <a16:creationId xmlns:a16="http://schemas.microsoft.com/office/drawing/2014/main" id="{34EA36D9-71D0-CE3F-49A0-35035F6AE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9"/>
    </mc:Choice>
    <mc:Fallback xmlns="">
      <p:transition spd="slow" advTm="42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1953-498A-B89C-4351-2E378336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i="0" u="sng" dirty="0">
                <a:latin typeface="Aptos Display" panose="020B0004020202020204" pitchFamily="34" charset="0"/>
              </a:rPr>
              <a:t>What’s included in the school’s Parent and Family Engagement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7F13-D0F0-E154-4B7A-A839AF46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This plan addresses how the school will implement the parent and family engagement requirements of Every Child Succeeds Act of 2015. </a:t>
            </a:r>
          </a:p>
          <a:p>
            <a:r>
              <a:rPr lang="en-US" sz="2200" i="1" dirty="0"/>
              <a:t>  </a:t>
            </a:r>
            <a:r>
              <a:rPr lang="en-US" sz="2200" dirty="0"/>
              <a:t>Components include…</a:t>
            </a:r>
          </a:p>
          <a:p>
            <a:pPr lvl="1"/>
            <a:r>
              <a:rPr lang="en-US" sz="1800" dirty="0"/>
              <a:t>How parents can be involved in decision-making and activities </a:t>
            </a:r>
          </a:p>
          <a:p>
            <a:pPr lvl="1"/>
            <a:r>
              <a:rPr lang="en-US" sz="1800" dirty="0"/>
              <a:t>How parental and family engagement funds are being used</a:t>
            </a:r>
          </a:p>
          <a:p>
            <a:pPr lvl="1"/>
            <a:r>
              <a:rPr lang="en-US" sz="1800" dirty="0"/>
              <a:t>How information and training will be provided to parents</a:t>
            </a:r>
          </a:p>
          <a:p>
            <a:pPr lvl="1"/>
            <a:r>
              <a:rPr lang="en-US" sz="1800" dirty="0"/>
              <a:t>How the school will build capacity in parents and staff for strong parental and family engagement through “evidence based” strategies</a:t>
            </a:r>
          </a:p>
          <a:p>
            <a:pPr lvl="1">
              <a:buNone/>
            </a:pPr>
            <a:endParaRPr lang="en-US" sz="500" dirty="0"/>
          </a:p>
          <a:p>
            <a:r>
              <a:rPr lang="en-US" sz="1800" dirty="0"/>
              <a:t>You, as Title I parents, have the right to be involved in the development of your school’s Parent and Family Engagement  Plan.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018728FA-A0F1-A003-8BD0-19A111DDB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0"/>
    </mc:Choice>
    <mc:Fallback xmlns="">
      <p:transition spd="slow" advTm="5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EB55-A1C7-DFEB-785F-47139551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What is the School-Parent Compact?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327D-AC88-BE1C-5F7C-EED5848D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400" dirty="0"/>
              <a:t>The compact is a commitment from the </a:t>
            </a:r>
            <a:r>
              <a:rPr lang="en-US" sz="5400" b="1" dirty="0"/>
              <a:t>schoo</a:t>
            </a:r>
            <a:r>
              <a:rPr lang="en-US" sz="5400" dirty="0"/>
              <a:t>l, the </a:t>
            </a:r>
            <a:r>
              <a:rPr lang="en-US" sz="5400" b="1" dirty="0"/>
              <a:t>parent</a:t>
            </a:r>
            <a:r>
              <a:rPr lang="en-US" sz="5400" dirty="0"/>
              <a:t>, and the </a:t>
            </a:r>
            <a:r>
              <a:rPr lang="en-US" sz="5400" b="1" dirty="0"/>
              <a:t>student</a:t>
            </a:r>
            <a:r>
              <a:rPr lang="en-US" sz="5400" dirty="0"/>
              <a:t> to share in the responsibility for improved academic achievement.</a:t>
            </a:r>
          </a:p>
          <a:p>
            <a:pPr>
              <a:buNone/>
            </a:pPr>
            <a:endParaRPr lang="en-US" sz="800" dirty="0"/>
          </a:p>
          <a:p>
            <a:r>
              <a:rPr lang="en-US" sz="5400" dirty="0"/>
              <a:t>You, as Title I Parents, have the right to be involved in the development of the School-Parent Compact.</a:t>
            </a:r>
          </a:p>
          <a:p>
            <a:endParaRPr lang="en-US" sz="5400" dirty="0"/>
          </a:p>
          <a:p>
            <a:r>
              <a:rPr lang="en-US" sz="5400" dirty="0"/>
              <a:t>School section </a:t>
            </a:r>
            <a:r>
              <a:rPr lang="en-US" sz="5400" b="1" u="sng" dirty="0"/>
              <a:t>MUST</a:t>
            </a:r>
            <a:r>
              <a:rPr lang="en-US" sz="5400" dirty="0"/>
              <a:t> include the following 6 components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1. Provide high-quality curriculum and instruction.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2. Hold parent-teacher conferences.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3. Provide parents with reports on their child’s progress.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4. Provide parents reasonable access to staff.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5. Provide parents opportunities to volunteer.</a:t>
            </a:r>
          </a:p>
          <a:p>
            <a:pPr>
              <a:buFontTx/>
              <a:buChar char="-"/>
            </a:pPr>
            <a:r>
              <a:rPr lang="en-US" sz="2800" b="1" u="none" baseline="0" dirty="0"/>
              <a:t>6. Ensure regular two-way meaningful communication between family members and staff, to the extent practicable, in a language family members can understand.</a:t>
            </a:r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8AD8AF25-F449-BE3C-5509-1EA2E230B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2"/>
    </mc:Choice>
    <mc:Fallback xmlns="">
      <p:transition spd="slow" advTm="5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DAC-2A2E-C41D-3735-9AF137CF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i="0" u="sng" dirty="0">
                <a:latin typeface="Aptos Display" panose="020B0004020202020204" pitchFamily="34" charset="0"/>
              </a:rPr>
              <a:t>How do I request the qualifications of my child’s teachers?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7E25-DA2C-C0DA-8BE3-8967517A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You, as Title I Parents, have the right to request the qualifications of your child’s teachers</a:t>
            </a:r>
          </a:p>
          <a:p>
            <a:pPr>
              <a:buNone/>
            </a:pPr>
            <a:endParaRPr lang="en-US" sz="600" dirty="0"/>
          </a:p>
          <a:p>
            <a:r>
              <a:rPr lang="en-US" sz="2800" dirty="0"/>
              <a:t>How you are notified of this right and the process for making such request.</a:t>
            </a:r>
          </a:p>
          <a:p>
            <a:endParaRPr lang="en-US" dirty="0"/>
          </a:p>
        </p:txBody>
      </p:sp>
      <p:pic>
        <p:nvPicPr>
          <p:cNvPr id="21" name="Audio 20">
            <a:extLst>
              <a:ext uri="{FF2B5EF4-FFF2-40B4-BE49-F238E27FC236}">
                <a16:creationId xmlns:a16="http://schemas.microsoft.com/office/drawing/2014/main" id="{79B36387-90F9-2C57-F18E-675A92B42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8"/>
    </mc:Choice>
    <mc:Fallback xmlns="">
      <p:transition spd="slow" advTm="19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0DE2-7142-4596-57DB-CEA4EF76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0" u="sng" dirty="0">
                <a:latin typeface="Aptos Display" panose="020B0004020202020204" pitchFamily="34" charset="0"/>
              </a:rPr>
              <a:t>How is the evaluation of the </a:t>
            </a:r>
            <a:br>
              <a:rPr lang="en-US" sz="4000" b="1" i="0" u="sng" dirty="0">
                <a:latin typeface="Aptos Display" panose="020B0004020202020204" pitchFamily="34" charset="0"/>
              </a:rPr>
            </a:br>
            <a:r>
              <a:rPr lang="en-US" sz="4000" b="1" i="0" u="sng" dirty="0">
                <a:latin typeface="Aptos Display" panose="020B0004020202020204" pitchFamily="34" charset="0"/>
              </a:rPr>
              <a:t>LEA Parent and Family Engagement Policy Conducted?</a:t>
            </a:r>
            <a:endParaRPr lang="en-US" b="1" i="0" u="sng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7B58-6D00-427E-C3D3-9866630DC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Evaluation Requirements</a:t>
            </a:r>
          </a:p>
          <a:p>
            <a:r>
              <a:rPr lang="en-US" sz="1800" dirty="0"/>
              <a:t>LEAs and schools must actively outreach to all parents and families reaching beyond barriers of culture, language, disabilities, and poverty.</a:t>
            </a:r>
          </a:p>
          <a:p>
            <a:pPr lvl="1"/>
            <a:r>
              <a:rPr lang="en-US" sz="1800" dirty="0"/>
              <a:t>Conduct annually</a:t>
            </a:r>
          </a:p>
          <a:p>
            <a:pPr lvl="1"/>
            <a:r>
              <a:rPr lang="en-US" sz="1800" dirty="0"/>
              <a:t>Conduct with Title I parents</a:t>
            </a:r>
          </a:p>
          <a:p>
            <a:pPr lvl="1"/>
            <a:r>
              <a:rPr lang="en-US" sz="1800" dirty="0"/>
              <a:t>Analyze Content and Effectiveness of the current plan</a:t>
            </a:r>
          </a:p>
          <a:p>
            <a:pPr lvl="1"/>
            <a:r>
              <a:rPr lang="en-US" sz="1800" dirty="0"/>
              <a:t>Identify Barriers to parental and family engagement</a:t>
            </a:r>
          </a:p>
          <a:p>
            <a:pPr lvl="1"/>
            <a:r>
              <a:rPr lang="en-US" sz="1800" dirty="0"/>
              <a:t>Data/Input may include…</a:t>
            </a:r>
          </a:p>
          <a:p>
            <a:pPr lvl="2"/>
            <a:r>
              <a:rPr lang="en-US" sz="1600" dirty="0"/>
              <a:t>Parent Survey (Required)</a:t>
            </a:r>
          </a:p>
          <a:p>
            <a:pPr lvl="2"/>
            <a:r>
              <a:rPr lang="en-US" sz="1600" dirty="0"/>
              <a:t>Focus Groups</a:t>
            </a:r>
          </a:p>
          <a:p>
            <a:pPr lvl="2"/>
            <a:r>
              <a:rPr lang="en-US" sz="1600" dirty="0"/>
              <a:t>Parent Advisory Committees</a:t>
            </a:r>
          </a:p>
          <a:p>
            <a:endParaRPr lang="en-US" dirty="0"/>
          </a:p>
        </p:txBody>
      </p:sp>
      <p:pic>
        <p:nvPicPr>
          <p:cNvPr id="37" name="Audio 36">
            <a:extLst>
              <a:ext uri="{FF2B5EF4-FFF2-40B4-BE49-F238E27FC236}">
                <a16:creationId xmlns:a16="http://schemas.microsoft.com/office/drawing/2014/main" id="{66D41D9C-6747-EE2C-189A-8A66FB219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0"/>
    </mc:Choice>
    <mc:Fallback xmlns="">
      <p:transition spd="slow" advTm="5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A2332-97DA-5069-B902-6F3BE2171855}"/>
              </a:ext>
            </a:extLst>
          </p:cNvPr>
          <p:cNvSpPr txBox="1"/>
          <p:nvPr/>
        </p:nvSpPr>
        <p:spPr>
          <a:xfrm>
            <a:off x="1530350" y="203200"/>
            <a:ext cx="913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Aptos Display" panose="020B0004020202020204" pitchFamily="34" charset="0"/>
              </a:rPr>
              <a:t>Thank you for listening</a:t>
            </a:r>
          </a:p>
        </p:txBody>
      </p:sp>
      <p:pic>
        <p:nvPicPr>
          <p:cNvPr id="30" name="Audio 29">
            <a:extLst>
              <a:ext uri="{FF2B5EF4-FFF2-40B4-BE49-F238E27FC236}">
                <a16:creationId xmlns:a16="http://schemas.microsoft.com/office/drawing/2014/main" id="{739B90A3-E034-A0DA-B1E8-922E37A58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D9075E4-A47D-A362-8381-744E96A75936}"/>
              </a:ext>
            </a:extLst>
          </p:cNvPr>
          <p:cNvSpPr txBox="1"/>
          <p:nvPr/>
        </p:nvSpPr>
        <p:spPr>
          <a:xfrm>
            <a:off x="317500" y="1879600"/>
            <a:ext cx="10909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Mykia Duncan</a:t>
            </a:r>
          </a:p>
          <a:p>
            <a:pPr algn="ctr"/>
            <a:r>
              <a:rPr lang="en-US" sz="4400" b="1" dirty="0"/>
              <a:t>Title 1 Teacher</a:t>
            </a:r>
          </a:p>
          <a:p>
            <a:pPr algn="ctr"/>
            <a:r>
              <a:rPr lang="en-US" sz="4400" b="1" dirty="0"/>
              <a:t>Email: </a:t>
            </a:r>
            <a:r>
              <a:rPr lang="en-US" sz="4400" dirty="0">
                <a:hlinkClick r:id="rId6"/>
              </a:rPr>
              <a:t>mtduncan@auburnschools.org</a:t>
            </a:r>
            <a:endParaRPr lang="en-US" sz="4400" dirty="0"/>
          </a:p>
          <a:p>
            <a:pPr algn="ctr"/>
            <a:r>
              <a:rPr lang="en-US" sz="4400" b="1" dirty="0"/>
              <a:t>Phone: </a:t>
            </a:r>
            <a:r>
              <a:rPr lang="en-US" sz="4400" dirty="0"/>
              <a:t>334.887.1980</a:t>
            </a:r>
          </a:p>
        </p:txBody>
      </p:sp>
    </p:spTree>
    <p:extLst>
      <p:ext uri="{BB962C8B-B14F-4D97-AF65-F5344CB8AC3E}">
        <p14:creationId xmlns:p14="http://schemas.microsoft.com/office/powerpoint/2010/main" val="26012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0"/>
    </mc:Choice>
    <mc:Fallback xmlns="">
      <p:transition spd="slow" advTm="1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5F01-1540-CFBB-AFE0-3DFC10EA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B7849-A524-A154-0712-DAF643BC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Every Student Succeeds ACT of 2015 </a:t>
            </a:r>
            <a:r>
              <a:rPr lang="en-US" dirty="0"/>
              <a:t>requires that each Title I School hold an Annual Meeting of Title I parents for the purpose of…</a:t>
            </a:r>
          </a:p>
          <a:p>
            <a:pPr>
              <a:buNone/>
            </a:pPr>
            <a:endParaRPr lang="en-US" sz="1200" dirty="0"/>
          </a:p>
          <a:p>
            <a:pPr lvl="1"/>
            <a:r>
              <a:rPr lang="en-US" sz="2400" dirty="0"/>
              <a:t>Informing you of your school’s participation in Title I</a:t>
            </a:r>
          </a:p>
          <a:p>
            <a:pPr lvl="1"/>
            <a:r>
              <a:rPr lang="en-US" sz="2400" dirty="0"/>
              <a:t>Explaining the requirements of Title I</a:t>
            </a:r>
          </a:p>
          <a:p>
            <a:pPr lvl="1"/>
            <a:r>
              <a:rPr lang="en-US" sz="2400" dirty="0"/>
              <a:t>Explaining your rights as parents to be involved</a:t>
            </a:r>
          </a:p>
          <a:p>
            <a:endParaRPr lang="en-US" dirty="0"/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8D3367CC-A70A-8049-AE59-7C39EFE44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4"/>
    </mc:Choice>
    <mc:Fallback xmlns="">
      <p:transition spd="slow" advTm="2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A7C2-3D00-7D30-8033-855972EA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What you will learn…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07C5-31E6-24CE-F7C9-6D26C0BE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What does it mean to be a Title I school?</a:t>
            </a:r>
          </a:p>
          <a:p>
            <a:r>
              <a:rPr lang="en-US" sz="2800" dirty="0"/>
              <a:t>What is the1% Set-Aside for parent and family engagement?</a:t>
            </a:r>
          </a:p>
          <a:p>
            <a:r>
              <a:rPr lang="en-US" sz="2800" dirty="0"/>
              <a:t>What is the LEA Title I Consolidated Plan?</a:t>
            </a:r>
          </a:p>
          <a:p>
            <a:r>
              <a:rPr lang="en-US" sz="2800" dirty="0"/>
              <a:t>What is the LEA Parental and Family Engagement  Policy?</a:t>
            </a:r>
          </a:p>
          <a:p>
            <a:r>
              <a:rPr lang="en-US" sz="2800" dirty="0"/>
              <a:t>What is a CIP?</a:t>
            </a:r>
          </a:p>
          <a:p>
            <a:r>
              <a:rPr lang="en-US" sz="2800" dirty="0"/>
              <a:t>What is the School-Parent Compact?</a:t>
            </a:r>
          </a:p>
          <a:p>
            <a:r>
              <a:rPr lang="en-US" sz="2800" dirty="0"/>
              <a:t>How do I request the qualifications of my child’s teacher(s)?</a:t>
            </a:r>
          </a:p>
        </p:txBody>
      </p:sp>
      <p:pic>
        <p:nvPicPr>
          <p:cNvPr id="22" name="Audio 21">
            <a:extLst>
              <a:ext uri="{FF2B5EF4-FFF2-40B4-BE49-F238E27FC236}">
                <a16:creationId xmlns:a16="http://schemas.microsoft.com/office/drawing/2014/main" id="{D15C1D77-F955-1178-2211-76E959BD2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0"/>
    </mc:Choice>
    <mc:Fallback xmlns="">
      <p:transition spd="slow" advTm="3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345D-23E2-ABCF-B493-81AFC6F8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What you will learn…</a:t>
            </a:r>
            <a:br>
              <a:rPr lang="en-US" sz="6000" b="1" i="0" u="sng" dirty="0">
                <a:latin typeface="Aptos Display" panose="020B0004020202020204" pitchFamily="34" charset="0"/>
              </a:rPr>
            </a:br>
            <a:r>
              <a:rPr lang="en-US" sz="6000" b="1" i="0" u="sng" dirty="0">
                <a:latin typeface="Aptos Display" panose="020B0004020202020204" pitchFamily="34" charset="0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E6B6-C14D-AE5C-C9AB-0BD8A2FA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is the Annual Evaluation of the Parent and Family Engagement policy conducted?</a:t>
            </a:r>
          </a:p>
          <a:p>
            <a:r>
              <a:rPr lang="en-US" dirty="0"/>
              <a:t>Evaluations need to target 3 key components</a:t>
            </a:r>
          </a:p>
          <a:p>
            <a:pPr lvl="1"/>
            <a:r>
              <a:rPr lang="en-US" dirty="0"/>
              <a:t>1. Barriers</a:t>
            </a:r>
          </a:p>
          <a:p>
            <a:pPr lvl="1"/>
            <a:r>
              <a:rPr lang="en-US" dirty="0"/>
              <a:t>2. Ability to assist learning</a:t>
            </a:r>
          </a:p>
          <a:p>
            <a:pPr lvl="1"/>
            <a:r>
              <a:rPr lang="en-US" dirty="0"/>
              <a:t>3. Successful interactions</a:t>
            </a:r>
          </a:p>
          <a:p>
            <a:pPr>
              <a:buNone/>
            </a:pPr>
            <a:endParaRPr lang="en-US" sz="500" dirty="0"/>
          </a:p>
          <a:p>
            <a:pPr>
              <a:buNone/>
            </a:pPr>
            <a:endParaRPr lang="en-US" sz="600" dirty="0"/>
          </a:p>
          <a:p>
            <a:r>
              <a:rPr lang="en-US" dirty="0"/>
              <a:t>How can I be involved in all of these things </a:t>
            </a:r>
          </a:p>
          <a:p>
            <a:pPr>
              <a:buNone/>
            </a:pPr>
            <a:r>
              <a:rPr lang="en-US" dirty="0"/>
              <a:t>	I’m learning about?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4277D1A1-7978-CF2F-A4B8-C8C390F35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2"/>
    </mc:Choice>
    <mc:Fallback xmlns="">
      <p:transition spd="slow" advTm="25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57BBB-B75B-9366-071C-C61483CD6E1F}"/>
              </a:ext>
            </a:extLst>
          </p:cNvPr>
          <p:cNvSpPr txBox="1"/>
          <p:nvPr/>
        </p:nvSpPr>
        <p:spPr>
          <a:xfrm>
            <a:off x="581891" y="720436"/>
            <a:ext cx="103493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 Display" panose="020B0004020202020204" pitchFamily="34" charset="0"/>
              </a:rPr>
              <a:t>In targeted assistance programs, Title I, Part A funds are used to provide services to eligible students identified as having the greatest need for special assistance. </a:t>
            </a:r>
          </a:p>
          <a:p>
            <a:pPr marL="0" indent="0">
              <a:buNone/>
            </a:pPr>
            <a:r>
              <a:rPr lang="en-US" sz="2800" i="1" dirty="0">
                <a:effectLst/>
                <a:latin typeface="Aptos Display" panose="020B0004020202020204" pitchFamily="34" charset="0"/>
              </a:rPr>
              <a:t>In Targeted Assistance programs, Title I Part A funds generally pay for</a:t>
            </a:r>
            <a:r>
              <a:rPr lang="en-US" sz="2800" dirty="0">
                <a:effectLst/>
                <a:latin typeface="Aptos Display" panose="020B00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 Display" panose="020B0004020202020204" pitchFamily="34" charset="0"/>
              </a:rPr>
              <a:t>Title I staff salaries, including fringe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 Display" panose="020B0004020202020204" pitchFamily="34" charset="0"/>
              </a:rPr>
              <a:t>Teaching materials, including such items as books, computers, and software for student use, workbooks, and supplies necessary to implement the Title I program, professional development activities, and parent involvement activities </a:t>
            </a:r>
          </a:p>
          <a:p>
            <a:endParaRPr lang="en-US" sz="2800" dirty="0">
              <a:effectLst/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 Display" panose="020B0004020202020204" pitchFamily="34" charset="0"/>
              </a:rPr>
              <a:t>Eligible students are students who are not meeting, or most at risk of not meeting, the State’s challenging student academic standards on the basis of multiple, educationally related, objective criteria. </a:t>
            </a:r>
          </a:p>
          <a:p>
            <a:endParaRPr lang="en-US" dirty="0"/>
          </a:p>
        </p:txBody>
      </p:sp>
      <p:pic>
        <p:nvPicPr>
          <p:cNvPr id="31" name="Audio 30">
            <a:extLst>
              <a:ext uri="{FF2B5EF4-FFF2-40B4-BE49-F238E27FC236}">
                <a16:creationId xmlns:a16="http://schemas.microsoft.com/office/drawing/2014/main" id="{5BF18307-6522-6BDA-04B9-6896865C9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9"/>
    </mc:Choice>
    <mc:Fallback xmlns="">
      <p:transition spd="slow" advTm="3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A6FB-8D7F-D898-5CE3-80004BFA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i="0" u="sng" dirty="0">
                <a:latin typeface="Aptos Display" panose="020B0004020202020204" pitchFamily="34" charset="0"/>
              </a:rPr>
              <a:t>What does it mean to be a Title I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C05-A7F9-464B-E600-1E3F160C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Being a Title I school means receiving federal funding (Title I dollars) to </a:t>
            </a:r>
            <a:r>
              <a:rPr lang="en-US" sz="2200" u="sng" dirty="0"/>
              <a:t>supplement</a:t>
            </a:r>
            <a:r>
              <a:rPr lang="en-US" sz="2200" dirty="0"/>
              <a:t> the school’s existing programs.  These dollars are used for…</a:t>
            </a:r>
          </a:p>
          <a:p>
            <a:pPr lvl="1"/>
            <a:r>
              <a:rPr lang="en-US" sz="1800" dirty="0"/>
              <a:t>Identifying students experiencing academic difficulties and providing timely assistance to help these student’s meet the State’s challenging content standards.</a:t>
            </a:r>
          </a:p>
          <a:p>
            <a:pPr lvl="1"/>
            <a:r>
              <a:rPr lang="en-US" sz="1800" dirty="0"/>
              <a:t>Purchasing supplemental staff/programs/materials/supplies</a:t>
            </a:r>
          </a:p>
          <a:p>
            <a:pPr lvl="1"/>
            <a:r>
              <a:rPr lang="en-US" sz="1800" dirty="0"/>
              <a:t>Conducting parent and family engagement meetings/trainings/activities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None/>
            </a:pPr>
            <a:endParaRPr lang="en-US" sz="1000" dirty="0"/>
          </a:p>
          <a:p>
            <a:r>
              <a:rPr lang="en-US" sz="2200" dirty="0"/>
              <a:t>Being a Title I school also means parent and family involvement and knowing their rights under ESSA.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048CADF5-DD76-7E8D-5F70-4691DA348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79"/>
    </mc:Choice>
    <mc:Fallback xmlns="">
      <p:transition spd="slow" advTm="3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BF8F-EE89-AD55-B57E-CBA4A717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i="0" u="sng" dirty="0">
                <a:latin typeface="Aptos Display" panose="020B0004020202020204" pitchFamily="34" charset="0"/>
              </a:rPr>
              <a:t>What is the 1% set-aside and how are parents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FC61-965F-5339-F48D-F72A392AA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Any LEA with a Title I Allocation exceeding $500,000 is required by law to set aside 1% of it’s Title I allocation for parent and family engagement. </a:t>
            </a:r>
          </a:p>
          <a:p>
            <a:pPr>
              <a:buNone/>
            </a:pPr>
            <a:endParaRPr lang="en-US" sz="700" dirty="0"/>
          </a:p>
          <a:p>
            <a:r>
              <a:rPr lang="en-US" sz="2800" dirty="0"/>
              <a:t>Of that 1%, 10% may be reserved at the LEA for system-wide initiatives related to parent and family engagement.  The remaining 90% must be allocated to all Title I schools in the LEA.  Therefore each Title I school receives its portion of the 90% to implement school-level parent and family engagement with clear expectations and objectives for meaningful involvement. </a:t>
            </a:r>
          </a:p>
          <a:p>
            <a:pPr>
              <a:buNone/>
            </a:pPr>
            <a:endParaRPr lang="en-US" sz="700" dirty="0"/>
          </a:p>
          <a:p>
            <a:r>
              <a:rPr lang="en-US" sz="2800" dirty="0"/>
              <a:t>You, as Title I parents, have the right to be involved in how this money is spent.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Audio 17">
            <a:extLst>
              <a:ext uri="{FF2B5EF4-FFF2-40B4-BE49-F238E27FC236}">
                <a16:creationId xmlns:a16="http://schemas.microsoft.com/office/drawing/2014/main" id="{AC2BCE37-51E3-A9F3-81A0-2CA572095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55"/>
    </mc:Choice>
    <mc:Fallback xmlns="">
      <p:transition spd="slow" advTm="6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4619-1139-3CAA-036B-5314E567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i="0" u="sng" dirty="0">
                <a:latin typeface="Aptos Display" panose="020B0004020202020204" pitchFamily="34" charset="0"/>
              </a:rPr>
              <a:t>What is the LEA Consolidated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510A-B6AC-F29D-3906-A5B6D320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The LEA Title I Consolidated Plan addresses how the LEA will use Title I funds throughout the school system .  Topics include:</a:t>
            </a:r>
          </a:p>
          <a:p>
            <a:pPr lvl="1"/>
            <a:r>
              <a:rPr lang="en-US" dirty="0"/>
              <a:t>Student academic assessments </a:t>
            </a:r>
          </a:p>
          <a:p>
            <a:pPr lvl="1"/>
            <a:r>
              <a:rPr lang="en-US" dirty="0"/>
              <a:t>Additional assistance provided struggling students</a:t>
            </a:r>
          </a:p>
          <a:p>
            <a:pPr lvl="1"/>
            <a:r>
              <a:rPr lang="en-US" dirty="0"/>
              <a:t>Coordination and integration of federal funds and programs</a:t>
            </a:r>
          </a:p>
          <a:p>
            <a:pPr lvl="1"/>
            <a:r>
              <a:rPr lang="en-US" dirty="0"/>
              <a:t>School programs including Migrant, Pre-School, EL, and Homeless, as applicable.</a:t>
            </a:r>
          </a:p>
          <a:p>
            <a:pPr lvl="1"/>
            <a:r>
              <a:rPr lang="en-US" dirty="0"/>
              <a:t>Parent and Family Engagement Strategies, which is included in the Parent and Family Engagement Policy. </a:t>
            </a:r>
          </a:p>
          <a:p>
            <a:pPr lvl="1">
              <a:buNone/>
            </a:pPr>
            <a:endParaRPr lang="en-US" sz="500" dirty="0"/>
          </a:p>
          <a:p>
            <a:r>
              <a:rPr lang="en-US" sz="2200" dirty="0"/>
              <a:t>You, as a Title I Parent, have a right to be involved in the development of the LEA Title I Consolidated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" name="Audio 32">
            <a:extLst>
              <a:ext uri="{FF2B5EF4-FFF2-40B4-BE49-F238E27FC236}">
                <a16:creationId xmlns:a16="http://schemas.microsoft.com/office/drawing/2014/main" id="{41A7D65E-91B1-0B1A-2897-95ACC7EE9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4"/>
    </mc:Choice>
    <mc:Fallback xmlns="">
      <p:transition spd="slow" advTm="42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4ED6-9B01-9B41-9C40-01EDAD31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0" u="sng" dirty="0">
                <a:latin typeface="Aptos Display" panose="020B0004020202020204" pitchFamily="34" charset="0"/>
              </a:rPr>
              <a:t>What is the LEA Parent and Family Engagement Plan?</a:t>
            </a:r>
            <a:endParaRPr lang="en-US" b="1" i="0" u="sng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DAF2-85CB-3D5D-1810-C3498138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This plan addresses how the LEA will implement the parent and family engagement requirements of Every Student Succeeds Act</a:t>
            </a:r>
            <a:r>
              <a:rPr lang="en-US" sz="2200" i="1" dirty="0"/>
              <a:t>.  </a:t>
            </a:r>
            <a:r>
              <a:rPr lang="en-US" sz="2200" dirty="0"/>
              <a:t>It includes…</a:t>
            </a:r>
          </a:p>
          <a:p>
            <a:endParaRPr lang="en-US" sz="500" i="1" dirty="0"/>
          </a:p>
          <a:p>
            <a:pPr lvl="1"/>
            <a:r>
              <a:rPr lang="en-US" sz="1800" dirty="0"/>
              <a:t>The LEA’s expectations for parents and families</a:t>
            </a:r>
          </a:p>
          <a:p>
            <a:pPr lvl="1">
              <a:buNone/>
            </a:pPr>
            <a:endParaRPr lang="en-US" sz="500" dirty="0"/>
          </a:p>
          <a:p>
            <a:pPr lvl="1"/>
            <a:r>
              <a:rPr lang="en-US" sz="1800" dirty="0"/>
              <a:t>How the LEA will involve parents in decision-making</a:t>
            </a:r>
          </a:p>
          <a:p>
            <a:pPr lvl="1">
              <a:buNone/>
            </a:pPr>
            <a:endParaRPr lang="en-US" sz="500" dirty="0"/>
          </a:p>
          <a:p>
            <a:pPr lvl="1"/>
            <a:r>
              <a:rPr lang="en-US" sz="1800" dirty="0"/>
              <a:t>How the LEA will work to build the schools’ and parents’ capacity for strong parental involvement to improve student academic achievement</a:t>
            </a:r>
          </a:p>
          <a:p>
            <a:r>
              <a:rPr lang="en-US" sz="2200" dirty="0"/>
              <a:t>You, as Title I parents, have the right to be involved in the development of this plan.</a:t>
            </a:r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EC6E11C4-30BF-2598-226C-C74AC228D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0"/>
    </mc:Choice>
    <mc:Fallback xmlns="">
      <p:transition spd="slow" advTm="3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1882</Words>
  <Application>Microsoft Macintosh PowerPoint</Application>
  <PresentationFormat>Widescreen</PresentationFormat>
  <Paragraphs>176</Paragraphs>
  <Slides>15</Slides>
  <Notes>14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Elephant</vt:lpstr>
      <vt:lpstr>Open Sans</vt:lpstr>
      <vt:lpstr>BrushVTI</vt:lpstr>
      <vt:lpstr>    Welcome to the Annual Title 1 Meeting for Parents   </vt:lpstr>
      <vt:lpstr>Why are we here?</vt:lpstr>
      <vt:lpstr>What you will learn…</vt:lpstr>
      <vt:lpstr>What you will learn… (Continued)</vt:lpstr>
      <vt:lpstr>PowerPoint Presentation</vt:lpstr>
      <vt:lpstr>What does it mean to be a Title I School?</vt:lpstr>
      <vt:lpstr>What is the 1% set-aside and how are parents involved?</vt:lpstr>
      <vt:lpstr>What is the LEA Consolidated Plan?</vt:lpstr>
      <vt:lpstr>What is the LEA Parent and Family Engagement Plan?</vt:lpstr>
      <vt:lpstr>What is a CIP?</vt:lpstr>
      <vt:lpstr>What’s included in the school’s Parent and Family Engagement Plan</vt:lpstr>
      <vt:lpstr>What is the School-Parent Compact?</vt:lpstr>
      <vt:lpstr>How do I request the qualifications of my child’s teachers?</vt:lpstr>
      <vt:lpstr>How is the evaluation of the  LEA Parent and Family Engagement Policy Conducted?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Duncan, Mykia</dc:creator>
  <cp:lastModifiedBy>Duncan, Mykia</cp:lastModifiedBy>
  <cp:revision>8</cp:revision>
  <dcterms:created xsi:type="dcterms:W3CDTF">2024-08-18T17:23:45Z</dcterms:created>
  <dcterms:modified xsi:type="dcterms:W3CDTF">2024-10-16T22:21:39Z</dcterms:modified>
</cp:coreProperties>
</file>